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29"/>
  </p:notesMasterIdLst>
  <p:handoutMasterIdLst>
    <p:handoutMasterId r:id="rId30"/>
  </p:handoutMasterIdLst>
  <p:sldIdLst>
    <p:sldId id="261" r:id="rId3"/>
    <p:sldId id="303" r:id="rId4"/>
    <p:sldId id="283" r:id="rId5"/>
    <p:sldId id="304" r:id="rId6"/>
    <p:sldId id="306" r:id="rId7"/>
    <p:sldId id="285" r:id="rId8"/>
    <p:sldId id="305" r:id="rId9"/>
    <p:sldId id="310" r:id="rId10"/>
    <p:sldId id="309" r:id="rId11"/>
    <p:sldId id="311" r:id="rId12"/>
    <p:sldId id="312" r:id="rId13"/>
    <p:sldId id="313" r:id="rId14"/>
    <p:sldId id="314" r:id="rId15"/>
    <p:sldId id="318" r:id="rId16"/>
    <p:sldId id="320" r:id="rId17"/>
    <p:sldId id="319" r:id="rId18"/>
    <p:sldId id="322" r:id="rId19"/>
    <p:sldId id="323" r:id="rId20"/>
    <p:sldId id="324" r:id="rId21"/>
    <p:sldId id="325" r:id="rId22"/>
    <p:sldId id="326" r:id="rId23"/>
    <p:sldId id="327" r:id="rId24"/>
    <p:sldId id="328" r:id="rId25"/>
    <p:sldId id="329" r:id="rId26"/>
    <p:sldId id="330" r:id="rId27"/>
    <p:sldId id="29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30A0D02-0894-4CF4-BCC7-3BA0F86BA7C9}">
          <p14:sldIdLst>
            <p14:sldId id="261"/>
            <p14:sldId id="303"/>
          </p14:sldIdLst>
        </p14:section>
        <p14:section name="1. Problem" id="{D77468FF-B7FA-4A3B-85A5-A1995804DE90}">
          <p14:sldIdLst>
            <p14:sldId id="283"/>
            <p14:sldId id="304"/>
            <p14:sldId id="306"/>
            <p14:sldId id="285"/>
            <p14:sldId id="305"/>
          </p14:sldIdLst>
        </p14:section>
        <p14:section name="2. Solution" id="{F06DA90E-0450-447C-832F-35FE6411BB7E}">
          <p14:sldIdLst>
            <p14:sldId id="310"/>
            <p14:sldId id="309"/>
            <p14:sldId id="311"/>
            <p14:sldId id="312"/>
          </p14:sldIdLst>
        </p14:section>
        <p14:section name="3. Results" id="{CEBFB186-250F-445E-8312-674B3BD0733C}">
          <p14:sldIdLst>
            <p14:sldId id="313"/>
            <p14:sldId id="314"/>
            <p14:sldId id="318"/>
            <p14:sldId id="320"/>
            <p14:sldId id="319"/>
            <p14:sldId id="322"/>
            <p14:sldId id="323"/>
            <p14:sldId id="324"/>
            <p14:sldId id="325"/>
            <p14:sldId id="326"/>
            <p14:sldId id="327"/>
            <p14:sldId id="328"/>
            <p14:sldId id="329"/>
          </p14:sldIdLst>
        </p14:section>
        <p14:section name="4. Further Study" id="{89438E6B-B686-4B7B-9CBE-3AB17D4070D0}">
          <p14:sldIdLst>
            <p14:sldId id="330"/>
            <p14:sldId id="299"/>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9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52" autoAdjust="0"/>
    <p:restoredTop sz="89587"/>
  </p:normalViewPr>
  <p:slideViewPr>
    <p:cSldViewPr snapToGrid="0">
      <p:cViewPr varScale="1">
        <p:scale>
          <a:sx n="85" d="100"/>
          <a:sy n="85" d="100"/>
        </p:scale>
        <p:origin x="872" y="160"/>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handoutMaster" Target="handoutMasters/handoutMaster1.xml"/><Relationship Id="rId31" Type="http://schemas.openxmlformats.org/officeDocument/2006/relationships/commentAuthors" Target="commentAuthors.xml"/><Relationship Id="rId32" Type="http://schemas.openxmlformats.org/officeDocument/2006/relationships/presProps" Target="presProps.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5-04-06T21:40:00.011" idx="83">
    <p:pos x="-422" y="-222"/>
    <p:text>resolution simply refers to the number of pixels used to represent an image. Scale is a measurement of the size of the objects inside the image (actual image content). As it turns out, lower resolution images can only provide a course scale representation of an image (thus only making large scale objects/textures identifiable). Higher resolution images all for a fine scale representation of an image, thus making find scale objects identifiable. Using different resolutions also helps understanding image data when has either low or high contrast (as you mentioned).</p:text>
    <p:extLst>
      <p:ext uri="{C676402C-5697-4E1C-873F-D02D1690AC5C}">
        <p15:threadingInfo xmlns:p15="http://schemas.microsoft.com/office/powerpoint/2012/main" timeZoneBias="240"/>
      </p:ext>
    </p:extLst>
  </p:cm>
  <p:cm authorId="2" dt="2015-04-07T14:10:58.540" idx="84">
    <p:pos x="-422" y="-126"/>
    <p:text>problem: one image doesn't give us enough information</p:text>
    <p:extLst>
      <p:ext uri="{C676402C-5697-4E1C-873F-D02D1690AC5C}">
        <p15:threadingInfo xmlns:p15="http://schemas.microsoft.com/office/powerpoint/2012/main" timeZoneBias="240">
          <p15:parentCm authorId="2" idx="83"/>
        </p15:threadingInfo>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12/6/15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eg>
</file>

<file path=ppt/media/image14.jpeg>
</file>

<file path=ppt/media/image15.jpg>
</file>

<file path=ppt/media/image2.jpeg>
</file>

<file path=ppt/media/image3.png>
</file>

<file path=ppt/media/image4.jpg>
</file>

<file path=ppt/media/image4.png>
</file>

<file path=ppt/media/image5.jpe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12/6/15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358460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of comparing regions</a:t>
            </a:r>
            <a:r>
              <a:rPr lang="en-US" baseline="0" dirty="0" smtClean="0"/>
              <a:t> based on the whole patch, let’s try to compare regions based on some piece of information that represents the patch. </a:t>
            </a:r>
          </a:p>
          <a:p>
            <a:endParaRPr lang="en-US" baseline="0" dirty="0" smtClean="0"/>
          </a:p>
          <a:p>
            <a:r>
              <a:rPr lang="en-US" baseline="0" dirty="0" smtClean="0"/>
              <a:t>Also, we need to impose some restriction on how we identify groups of regions that were copied.</a:t>
            </a:r>
          </a:p>
          <a:p>
            <a:endParaRPr lang="en-US" baseline="0" dirty="0" smtClean="0"/>
          </a:p>
          <a:p>
            <a:r>
              <a:rPr lang="en-US" baseline="0" dirty="0" smtClean="0"/>
              <a:t>Idea: take DCT of each patch – which will find the most significant information for representing all the information in that patch (nothing less) and introduce a lot of </a:t>
            </a:r>
            <a:r>
              <a:rPr lang="en-US" baseline="0" dirty="0" err="1" smtClean="0"/>
              <a:t>sparcity</a:t>
            </a:r>
            <a:r>
              <a:rPr lang="en-US" baseline="0" dirty="0" smtClean="0"/>
              <a:t> in the data (which helps with space complexity) </a:t>
            </a:r>
            <a:endParaRPr lang="en-US" baseline="0" dirty="0"/>
          </a:p>
          <a:p>
            <a:endParaRPr lang="en-US" baseline="0" dirty="0"/>
          </a:p>
          <a:p>
            <a:r>
              <a:rPr lang="en-US" baseline="0" dirty="0" smtClean="0"/>
              <a:t>Instead of just checking if two blocks match, let’s first check if their DCT’s match and then check how many blocks around it match. If some number blocks in that general region match, then identify it as a copy move pair. </a:t>
            </a:r>
          </a:p>
        </p:txBody>
      </p:sp>
      <p:sp>
        <p:nvSpPr>
          <p:cNvPr id="4" name="Slide Number Placeholder 3"/>
          <p:cNvSpPr>
            <a:spLocks noGrp="1"/>
          </p:cNvSpPr>
          <p:nvPr>
            <p:ph type="sldNum" sz="quarter" idx="10"/>
          </p:nvPr>
        </p:nvSpPr>
        <p:spPr/>
        <p:txBody>
          <a:bodyPr/>
          <a:lstStyle/>
          <a:p>
            <a:fld id="{82869989-EB00-4EE7-BCB5-25BDC5BB29F8}" type="slidenum">
              <a:rPr lang="en-US" smtClean="0"/>
              <a:t>10</a:t>
            </a:fld>
            <a:endParaRPr lang="en-US"/>
          </a:p>
        </p:txBody>
      </p:sp>
    </p:spTree>
    <p:extLst>
      <p:ext uri="{BB962C8B-B14F-4D97-AF65-F5344CB8AC3E}">
        <p14:creationId xmlns:p14="http://schemas.microsoft.com/office/powerpoint/2010/main" val="285847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2869989-EB00-4EE7-BCB5-25BDC5BB29F8}" type="slidenum">
              <a:rPr lang="en-US" smtClean="0"/>
              <a:t>11</a:t>
            </a:fld>
            <a:endParaRPr lang="en-US"/>
          </a:p>
        </p:txBody>
      </p:sp>
    </p:spTree>
    <p:extLst>
      <p:ext uri="{BB962C8B-B14F-4D97-AF65-F5344CB8AC3E}">
        <p14:creationId xmlns:p14="http://schemas.microsoft.com/office/powerpoint/2010/main" val="1193631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12</a:t>
            </a:fld>
            <a:endParaRPr lang="en-US"/>
          </a:p>
        </p:txBody>
      </p:sp>
    </p:spTree>
    <p:extLst>
      <p:ext uri="{BB962C8B-B14F-4D97-AF65-F5344CB8AC3E}">
        <p14:creationId xmlns:p14="http://schemas.microsoft.com/office/powerpoint/2010/main" val="1008832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13</a:t>
            </a:fld>
            <a:endParaRPr lang="en-US"/>
          </a:p>
        </p:txBody>
      </p:sp>
    </p:spTree>
    <p:extLst>
      <p:ext uri="{BB962C8B-B14F-4D97-AF65-F5344CB8AC3E}">
        <p14:creationId xmlns:p14="http://schemas.microsoft.com/office/powerpoint/2010/main" val="1083890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14</a:t>
            </a:fld>
            <a:endParaRPr lang="en-US"/>
          </a:p>
        </p:txBody>
      </p:sp>
    </p:spTree>
    <p:extLst>
      <p:ext uri="{BB962C8B-B14F-4D97-AF65-F5344CB8AC3E}">
        <p14:creationId xmlns:p14="http://schemas.microsoft.com/office/powerpoint/2010/main" val="11863729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15</a:t>
            </a:fld>
            <a:endParaRPr lang="en-US"/>
          </a:p>
        </p:txBody>
      </p:sp>
    </p:spTree>
    <p:extLst>
      <p:ext uri="{BB962C8B-B14F-4D97-AF65-F5344CB8AC3E}">
        <p14:creationId xmlns:p14="http://schemas.microsoft.com/office/powerpoint/2010/main" val="16067290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16</a:t>
            </a:fld>
            <a:endParaRPr lang="en-US"/>
          </a:p>
        </p:txBody>
      </p:sp>
    </p:spTree>
    <p:extLst>
      <p:ext uri="{BB962C8B-B14F-4D97-AF65-F5344CB8AC3E}">
        <p14:creationId xmlns:p14="http://schemas.microsoft.com/office/powerpoint/2010/main" val="12399092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17</a:t>
            </a:fld>
            <a:endParaRPr lang="en-US"/>
          </a:p>
        </p:txBody>
      </p:sp>
    </p:spTree>
    <p:extLst>
      <p:ext uri="{BB962C8B-B14F-4D97-AF65-F5344CB8AC3E}">
        <p14:creationId xmlns:p14="http://schemas.microsoft.com/office/powerpoint/2010/main" val="1891696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18</a:t>
            </a:fld>
            <a:endParaRPr lang="en-US"/>
          </a:p>
        </p:txBody>
      </p:sp>
    </p:spTree>
    <p:extLst>
      <p:ext uri="{BB962C8B-B14F-4D97-AF65-F5344CB8AC3E}">
        <p14:creationId xmlns:p14="http://schemas.microsoft.com/office/powerpoint/2010/main" val="439889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19</a:t>
            </a:fld>
            <a:endParaRPr lang="en-US"/>
          </a:p>
        </p:txBody>
      </p:sp>
    </p:spTree>
    <p:extLst>
      <p:ext uri="{BB962C8B-B14F-4D97-AF65-F5344CB8AC3E}">
        <p14:creationId xmlns:p14="http://schemas.microsoft.com/office/powerpoint/2010/main" val="742165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487405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20</a:t>
            </a:fld>
            <a:endParaRPr lang="en-US"/>
          </a:p>
        </p:txBody>
      </p:sp>
    </p:spTree>
    <p:extLst>
      <p:ext uri="{BB962C8B-B14F-4D97-AF65-F5344CB8AC3E}">
        <p14:creationId xmlns:p14="http://schemas.microsoft.com/office/powerpoint/2010/main" val="4952308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21</a:t>
            </a:fld>
            <a:endParaRPr lang="en-US"/>
          </a:p>
        </p:txBody>
      </p:sp>
    </p:spTree>
    <p:extLst>
      <p:ext uri="{BB962C8B-B14F-4D97-AF65-F5344CB8AC3E}">
        <p14:creationId xmlns:p14="http://schemas.microsoft.com/office/powerpoint/2010/main" val="1119364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22</a:t>
            </a:fld>
            <a:endParaRPr lang="en-US"/>
          </a:p>
        </p:txBody>
      </p:sp>
    </p:spTree>
    <p:extLst>
      <p:ext uri="{BB962C8B-B14F-4D97-AF65-F5344CB8AC3E}">
        <p14:creationId xmlns:p14="http://schemas.microsoft.com/office/powerpoint/2010/main" val="8330286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23</a:t>
            </a:fld>
            <a:endParaRPr lang="en-US"/>
          </a:p>
        </p:txBody>
      </p:sp>
    </p:spTree>
    <p:extLst>
      <p:ext uri="{BB962C8B-B14F-4D97-AF65-F5344CB8AC3E}">
        <p14:creationId xmlns:p14="http://schemas.microsoft.com/office/powerpoint/2010/main" val="20790750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24</a:t>
            </a:fld>
            <a:endParaRPr lang="en-US"/>
          </a:p>
        </p:txBody>
      </p:sp>
    </p:spTree>
    <p:extLst>
      <p:ext uri="{BB962C8B-B14F-4D97-AF65-F5344CB8AC3E}">
        <p14:creationId xmlns:p14="http://schemas.microsoft.com/office/powerpoint/2010/main" val="539949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46644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623621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981970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583695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 Copy-Move forgery, a part of the image itself is copied and pasted into another part of the same image. This is usually performed with the intention to make an object “disappear” from the image by covering it with a segment copied from another part of the image. Textured areas, such as grass, foliage, gravel, or fabric with irregular patterns, are ideal for this purpose because the copied areas will likely blend with the background and the human eye cannot easily discern any suspicious artifacts. Because the copied parts come from the same image, its noise component, color palette, dynamic range, and most other important properties will be compatible with the rest of the image and thus will not be detectable using methods that look for incompatibilities in statistical measures in different parts of the image. To make the forgery even harder to detect, one can use the feathered crop or the retouch tool to further mask any traces of the copied-and-moved segments. </a:t>
            </a:r>
            <a:endParaRPr lang="en-US" dirty="0" smtClean="0"/>
          </a:p>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780379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1227703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1821977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4A29A4-78C8-47AB-BA06-22CB45938951}" type="datetime1">
              <a:rPr lang="en-US" smtClean="0"/>
              <a:t>12/6/15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1ED4ACF-2D82-46F2-A8E9-23963AA34E86}" type="datetime1">
              <a:rPr lang="en-US" smtClean="0"/>
              <a:t>12/6/15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E374B5B-21A0-4192-BF4C-38187F1A68D8}" type="datetime1">
              <a:rPr lang="en-US" smtClean="0"/>
              <a:t>12/6/15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B5CF7C-B333-48E1-A4A6-83A3C8B73AC0}" type="datetime1">
              <a:rPr lang="en-US" smtClean="0"/>
              <a:t>12/6/15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320762-5CBF-4210-AB54-376B091119F8}" type="datetime1">
              <a:rPr lang="en-US" smtClean="0"/>
              <a:t>12/6/15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F0DB371-BF5F-4058-A212-1A908E4D2674}" type="datetime1">
              <a:rPr lang="en-US" smtClean="0"/>
              <a:t>12/6/15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2" name="Date Placeholder 211"/>
          <p:cNvSpPr>
            <a:spLocks noGrp="1"/>
          </p:cNvSpPr>
          <p:nvPr>
            <p:ph type="dt" sz="half" idx="10"/>
          </p:nvPr>
        </p:nvSpPr>
        <p:spPr/>
        <p:txBody>
          <a:bodyPr/>
          <a:lstStyle/>
          <a:p>
            <a:fld id="{60A4083B-90AA-48CF-BAD5-00AA24D7F288}" type="datetime1">
              <a:rPr lang="en-US" smtClean="0"/>
              <a:t>12/6/15</a:t>
            </a:fld>
            <a:endParaRPr lang="en-US"/>
          </a:p>
        </p:txBody>
      </p:sp>
      <p:sp>
        <p:nvSpPr>
          <p:cNvPr id="213" name="Footer Placeholder 212"/>
          <p:cNvSpPr>
            <a:spLocks noGrp="1"/>
          </p:cNvSpPr>
          <p:nvPr>
            <p:ph type="ftr" sz="quarter" idx="11"/>
          </p:nvPr>
        </p:nvSpPr>
        <p:spPr/>
        <p:txBody>
          <a:bodyPr/>
          <a:lstStyle/>
          <a:p>
            <a:endParaRPr lang="en-US" dirty="0"/>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Date Placeholder 4"/>
          <p:cNvSpPr>
            <a:spLocks noGrp="1"/>
          </p:cNvSpPr>
          <p:nvPr>
            <p:ph type="dt" sz="half" idx="10"/>
          </p:nvPr>
        </p:nvSpPr>
        <p:spPr/>
        <p:txBody>
          <a:bodyPr/>
          <a:lstStyle/>
          <a:p>
            <a:fld id="{F5BAF629-ECA2-4CF3-B790-9D9BDED98269}" type="datetime1">
              <a:rPr lang="en-US" smtClean="0"/>
              <a:t>12/6/15</a:t>
            </a:fld>
            <a:endParaRPr lang="en-US"/>
          </a:p>
        </p:txBody>
      </p:sp>
      <p:sp>
        <p:nvSpPr>
          <p:cNvPr id="6" name="Footer Placeholder 5"/>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smtClean="0"/>
              <a:t>Click to edit Master title style</a:t>
            </a:r>
            <a:endParaRPr lang="en-US"/>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0"/>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800">
                <a:solidFill>
                  <a:schemeClr val="tx1">
                    <a:lumMod val="50000"/>
                    <a:lumOff val="50000"/>
                  </a:schemeClr>
                </a:solidFill>
              </a:defRPr>
            </a:lvl1pPr>
          </a:lstStyle>
          <a:p>
            <a:fld id="{B51B2453-8663-4C69-AF73-9FD7B1DEC5D0}" type="datetime1">
              <a:rPr lang="en-US" smtClean="0"/>
              <a:t>12/6/15</a:t>
            </a:fld>
            <a:endParaRPr lang="en-US"/>
          </a:p>
        </p:txBody>
      </p: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8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800">
                <a:solidFill>
                  <a:schemeClr val="tx1">
                    <a:lumMod val="50000"/>
                    <a:lumOff val="50000"/>
                  </a:schemeClr>
                </a:solidFill>
              </a:defRPr>
            </a:lvl1pPr>
          </a:lstStyle>
          <a:p>
            <a:fld id="{E31375A4-56A4-47D6-9801-1991572033F7}" type="slidenum">
              <a:rPr lang="en-US" smtClean="0"/>
              <a:pPr/>
              <a:t>‹#›</a:t>
            </a:fld>
            <a:endParaRPr lang="en-US"/>
          </a:p>
        </p:txBody>
      </p:sp>
      <p:cxnSp>
        <p:nvCxnSpPr>
          <p:cNvPr id="148" name="Straight Connector 147"/>
          <p:cNvCxnSpPr/>
          <p:nvPr userDrawn="1"/>
        </p:nvCxnSpPr>
        <p:spPr>
          <a:xfrm>
            <a:off x="609600" y="6172200"/>
            <a:ext cx="109728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eg"/><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Copy Move Forgery Detection</a:t>
            </a:r>
            <a:endParaRPr lang="en-US" dirty="0"/>
          </a:p>
        </p:txBody>
      </p:sp>
      <p:sp>
        <p:nvSpPr>
          <p:cNvPr id="3" name="Subtitle 2"/>
          <p:cNvSpPr>
            <a:spLocks noGrp="1"/>
          </p:cNvSpPr>
          <p:nvPr>
            <p:ph type="subTitle" idx="1"/>
          </p:nvPr>
        </p:nvSpPr>
        <p:spPr>
          <a:xfrm>
            <a:off x="1293845" y="5432563"/>
            <a:ext cx="9604310" cy="1140765"/>
          </a:xfrm>
        </p:spPr>
        <p:txBody>
          <a:bodyPr>
            <a:normAutofit/>
          </a:bodyPr>
          <a:lstStyle/>
          <a:p>
            <a:r>
              <a:rPr lang="en-US" dirty="0" smtClean="0"/>
              <a:t>Brady Sheehan</a:t>
            </a:r>
            <a:endParaRPr lang="en-US"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Better Solution – Basic Idea</a:t>
            </a:r>
            <a:endParaRPr lang="en-US" dirty="0"/>
          </a:p>
        </p:txBody>
      </p:sp>
      <mc:AlternateContent xmlns:mc="http://schemas.openxmlformats.org/markup-compatibility/2006" xmlns:a14="http://schemas.microsoft.com/office/drawing/2010/main">
        <mc:Choice Requires="a14">
          <p:sp>
            <p:nvSpPr>
              <p:cNvPr id="5" name="Content Placeholder 2"/>
              <p:cNvSpPr>
                <a:spLocks noGrp="1"/>
              </p:cNvSpPr>
              <p:nvPr>
                <p:ph sz="half" idx="1"/>
              </p:nvPr>
            </p:nvSpPr>
            <p:spPr>
              <a:xfrm>
                <a:off x="1295400" y="1981199"/>
                <a:ext cx="9601200" cy="3810001"/>
              </a:xfrm>
            </p:spPr>
            <p:txBody>
              <a:bodyPr>
                <a:noAutofit/>
              </a:bodyPr>
              <a:lstStyle/>
              <a:p>
                <a:pPr>
                  <a:lnSpc>
                    <a:spcPct val="70000"/>
                  </a:lnSpc>
                </a:pPr>
                <a:r>
                  <a:rPr lang="en-US" sz="2400" dirty="0" smtClean="0"/>
                  <a:t>Use a different similarity metric:</a:t>
                </a:r>
              </a:p>
              <a:p>
                <a:pPr lvl="1">
                  <a:lnSpc>
                    <a:spcPct val="70000"/>
                  </a:lnSpc>
                </a:pPr>
                <a:r>
                  <a:rPr lang="en-US" sz="2000" dirty="0" smtClean="0"/>
                  <a:t>Discrete Cosine Transform (DCT),</a:t>
                </a:r>
              </a:p>
              <a:p>
                <a:pPr lvl="1">
                  <a:lnSpc>
                    <a:spcPct val="70000"/>
                  </a:lnSpc>
                </a:pPr>
                <a:r>
                  <a:rPr lang="en-US" sz="2000" dirty="0" smtClean="0"/>
                  <a:t>Quality factor influences quantization matrix</a:t>
                </a:r>
              </a:p>
              <a:p>
                <a:pPr>
                  <a:lnSpc>
                    <a:spcPct val="70000"/>
                  </a:lnSpc>
                </a:pPr>
                <a:r>
                  <a:rPr lang="en-US" sz="2400" dirty="0" smtClean="0"/>
                  <a:t>Impose a restriction on how to identify groups of regions that were copied</a:t>
                </a:r>
              </a:p>
              <a:p>
                <a:pPr lvl="1">
                  <a:lnSpc>
                    <a:spcPct val="70000"/>
                  </a:lnSpc>
                </a:pPr>
                <a:r>
                  <a:rPr lang="en-US" sz="2000" dirty="0" smtClean="0"/>
                  <a:t>Shift vectors, </a:t>
                </a:r>
                <a14:m>
                  <m:oMath xmlns:m="http://schemas.openxmlformats.org/officeDocument/2006/math">
                    <m:sSub>
                      <m:sSubPr>
                        <m:ctrlPr>
                          <a:rPr lang="en-US" sz="2000" i="1">
                            <a:latin typeface="Cambria Math" charset="0"/>
                          </a:rPr>
                        </m:ctrlPr>
                      </m:sSubPr>
                      <m:e>
                        <m:r>
                          <a:rPr lang="en-US" sz="2000" i="1">
                            <a:latin typeface="Cambria Math" charset="0"/>
                          </a:rPr>
                          <m:t>𝑠</m:t>
                        </m:r>
                      </m:e>
                      <m:sub>
                        <m:r>
                          <a:rPr lang="en-US" sz="2000" i="1">
                            <a:latin typeface="Cambria Math" charset="0"/>
                          </a:rPr>
                          <m:t>𝑖</m:t>
                        </m:r>
                      </m:sub>
                    </m:sSub>
                    <m:r>
                      <a:rPr lang="en-US" sz="2000" i="1">
                        <a:latin typeface="Cambria Math" charset="0"/>
                      </a:rPr>
                      <m:t>=[</m:t>
                    </m:r>
                    <m:sSub>
                      <m:sSubPr>
                        <m:ctrlPr>
                          <a:rPr lang="en-US" sz="2000" i="1">
                            <a:latin typeface="Cambria Math" charset="0"/>
                          </a:rPr>
                        </m:ctrlPr>
                      </m:sSubPr>
                      <m:e>
                        <m:r>
                          <a:rPr lang="en-US" sz="2000" i="1">
                            <a:latin typeface="Cambria Math" charset="0"/>
                          </a:rPr>
                          <m:t>𝑥</m:t>
                        </m:r>
                      </m:e>
                      <m:sub>
                        <m:r>
                          <a:rPr lang="en-US" sz="2000" i="1">
                            <a:latin typeface="Cambria Math" charset="0"/>
                          </a:rPr>
                          <m:t>1</m:t>
                        </m:r>
                      </m:sub>
                    </m:sSub>
                    <m:r>
                      <a:rPr lang="en-US" sz="2000" i="1">
                        <a:latin typeface="Cambria Math" charset="0"/>
                      </a:rPr>
                      <m:t>−</m:t>
                    </m:r>
                    <m:sSub>
                      <m:sSubPr>
                        <m:ctrlPr>
                          <a:rPr lang="en-US" sz="2000" i="1">
                            <a:latin typeface="Cambria Math" charset="0"/>
                          </a:rPr>
                        </m:ctrlPr>
                      </m:sSubPr>
                      <m:e>
                        <m:r>
                          <a:rPr lang="en-US" sz="2000" i="1">
                            <a:latin typeface="Cambria Math" charset="0"/>
                          </a:rPr>
                          <m:t>𝑥</m:t>
                        </m:r>
                      </m:e>
                      <m:sub>
                        <m:r>
                          <a:rPr lang="en-US" sz="2000" i="1">
                            <a:latin typeface="Cambria Math" charset="0"/>
                          </a:rPr>
                          <m:t>2</m:t>
                        </m:r>
                      </m:sub>
                    </m:sSub>
                    <m:r>
                      <a:rPr lang="en-US" sz="2000" i="1">
                        <a:latin typeface="Cambria Math" charset="0"/>
                      </a:rPr>
                      <m:t>,</m:t>
                    </m:r>
                    <m:sSub>
                      <m:sSubPr>
                        <m:ctrlPr>
                          <a:rPr lang="en-US" sz="2000" i="1">
                            <a:latin typeface="Cambria Math" charset="0"/>
                          </a:rPr>
                        </m:ctrlPr>
                      </m:sSubPr>
                      <m:e>
                        <m:r>
                          <a:rPr lang="en-US" sz="2000" i="1">
                            <a:latin typeface="Cambria Math" charset="0"/>
                          </a:rPr>
                          <m:t>𝑦</m:t>
                        </m:r>
                      </m:e>
                      <m:sub>
                        <m:r>
                          <a:rPr lang="en-US" sz="2000" i="1">
                            <a:latin typeface="Cambria Math" charset="0"/>
                          </a:rPr>
                          <m:t>1</m:t>
                        </m:r>
                      </m:sub>
                    </m:sSub>
                    <m:r>
                      <a:rPr lang="en-US" sz="2000" i="1">
                        <a:latin typeface="Cambria Math" charset="0"/>
                      </a:rPr>
                      <m:t>−</m:t>
                    </m:r>
                    <m:sSub>
                      <m:sSubPr>
                        <m:ctrlPr>
                          <a:rPr lang="en-US" sz="2000" i="1">
                            <a:latin typeface="Cambria Math" charset="0"/>
                          </a:rPr>
                        </m:ctrlPr>
                      </m:sSubPr>
                      <m:e>
                        <m:r>
                          <a:rPr lang="en-US" sz="2000" i="1">
                            <a:latin typeface="Cambria Math" charset="0"/>
                          </a:rPr>
                          <m:t>𝑦</m:t>
                        </m:r>
                      </m:e>
                      <m:sub>
                        <m:r>
                          <a:rPr lang="en-US" sz="2000" i="1">
                            <a:latin typeface="Cambria Math" charset="0"/>
                          </a:rPr>
                          <m:t>2</m:t>
                        </m:r>
                      </m:sub>
                    </m:sSub>
                    <m:r>
                      <a:rPr lang="en-US" sz="2000" i="1">
                        <a:latin typeface="Cambria Math" charset="0"/>
                      </a:rPr>
                      <m:t>]</m:t>
                    </m:r>
                  </m:oMath>
                </a14:m>
                <a:r>
                  <a:rPr lang="en-US" sz="2000" dirty="0"/>
                  <a:t> </a:t>
                </a:r>
                <a:r>
                  <a:rPr lang="en-US" sz="2000" dirty="0" smtClean="0"/>
                  <a:t>, recognize regions with count &gt; threshold</a:t>
                </a:r>
              </a:p>
              <a:p>
                <a:pPr>
                  <a:lnSpc>
                    <a:spcPct val="70000"/>
                  </a:lnSpc>
                </a:pPr>
                <a:r>
                  <a:rPr lang="en-US" sz="2400" dirty="0" smtClean="0"/>
                  <a:t>These two major adjustments help satisfy more requirements of a copy-move detection algorithm</a:t>
                </a:r>
              </a:p>
              <a:p>
                <a:pPr lvl="1">
                  <a:lnSpc>
                    <a:spcPct val="70000"/>
                  </a:lnSpc>
                </a:pPr>
                <a:r>
                  <a:rPr lang="en-US" sz="2000" dirty="0" smtClean="0"/>
                  <a:t>Less false positives because of shift vectors</a:t>
                </a:r>
              </a:p>
              <a:p>
                <a:pPr lvl="1">
                  <a:lnSpc>
                    <a:spcPct val="70000"/>
                  </a:lnSpc>
                </a:pPr>
                <a:r>
                  <a:rPr lang="en-US" sz="2000" dirty="0" smtClean="0"/>
                  <a:t>Better space/time complexity because of DCT’s </a:t>
                </a:r>
                <a:r>
                  <a:rPr lang="en-US" sz="2000" dirty="0" err="1" smtClean="0"/>
                  <a:t>sparsity</a:t>
                </a:r>
                <a:r>
                  <a:rPr lang="en-US" sz="2000" dirty="0" smtClean="0"/>
                  <a:t> and the restrictions on areas to be compared</a:t>
                </a:r>
              </a:p>
              <a:p>
                <a:pPr marL="274320" lvl="1" indent="0">
                  <a:lnSpc>
                    <a:spcPct val="70000"/>
                  </a:lnSpc>
                  <a:buNone/>
                </a:pPr>
                <a:endParaRPr lang="en-US" dirty="0"/>
              </a:p>
            </p:txBody>
          </p:sp>
        </mc:Choice>
        <mc:Fallback xmlns="">
          <p:sp>
            <p:nvSpPr>
              <p:cNvPr id="5" name="Content Placeholder 2"/>
              <p:cNvSpPr>
                <a:spLocks noGrp="1" noRot="1" noChangeAspect="1" noMove="1" noResize="1" noEditPoints="1" noAdjustHandles="1" noChangeArrowheads="1" noChangeShapeType="1" noTextEdit="1"/>
              </p:cNvSpPr>
              <p:nvPr>
                <p:ph sz="half" idx="1"/>
              </p:nvPr>
            </p:nvSpPr>
            <p:spPr>
              <a:xfrm>
                <a:off x="1295400" y="1981199"/>
                <a:ext cx="9601200" cy="3810001"/>
              </a:xfrm>
              <a:blipFill rotWithShape="0">
                <a:blip r:embed="rId3"/>
                <a:stretch>
                  <a:fillRect l="-889" t="-3840" r="-63" b="-5280"/>
                </a:stretch>
              </a:blipFill>
            </p:spPr>
            <p:txBody>
              <a:bodyPr/>
              <a:lstStyle/>
              <a:p>
                <a:r>
                  <a:rPr lang="en-US">
                    <a:noFill/>
                  </a:rPr>
                  <a:t> </a:t>
                </a:r>
              </a:p>
            </p:txBody>
          </p:sp>
        </mc:Fallback>
      </mc:AlternateContent>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fontScale="92500" lnSpcReduction="10000"/>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pPr lvl="0"/>
            <a:r>
              <a:rPr lang="en-US" sz="1400" dirty="0" smtClean="0"/>
              <a:t>Algorithm first appeared in </a:t>
            </a:r>
            <a:r>
              <a:rPr lang="en-US" sz="1400" dirty="0" err="1" smtClean="0"/>
              <a:t>J.Fridrich</a:t>
            </a:r>
            <a:r>
              <a:rPr lang="en-US" sz="1400" dirty="0"/>
              <a:t>, D. </a:t>
            </a:r>
            <a:r>
              <a:rPr lang="en-US" sz="1400" dirty="0" err="1"/>
              <a:t>Soukal</a:t>
            </a:r>
            <a:r>
              <a:rPr lang="en-US" sz="1400" dirty="0"/>
              <a:t>, and J. Lukas. Detection of Copy-Move Forgery in digital Images. </a:t>
            </a:r>
            <a:r>
              <a:rPr lang="en-US" sz="1400" i="1" dirty="0"/>
              <a:t>Proc. Of Digital Forensic Research Workshop</a:t>
            </a:r>
            <a:r>
              <a:rPr lang="en-US" sz="1400" dirty="0"/>
              <a:t>, Aug. 2003. </a:t>
            </a:r>
          </a:p>
        </p:txBody>
      </p:sp>
    </p:spTree>
    <p:extLst>
      <p:ext uri="{BB962C8B-B14F-4D97-AF65-F5344CB8AC3E}">
        <p14:creationId xmlns:p14="http://schemas.microsoft.com/office/powerpoint/2010/main" val="126637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Improvements to Algorithm</a:t>
            </a:r>
            <a:endParaRPr lang="en-US" dirty="0"/>
          </a:p>
        </p:txBody>
      </p:sp>
      <p:sp>
        <p:nvSpPr>
          <p:cNvPr id="5" name="Content Placeholder 2"/>
          <p:cNvSpPr>
            <a:spLocks noGrp="1"/>
          </p:cNvSpPr>
          <p:nvPr>
            <p:ph sz="half" idx="1"/>
          </p:nvPr>
        </p:nvSpPr>
        <p:spPr>
          <a:xfrm>
            <a:off x="1295400" y="1981199"/>
            <a:ext cx="9601200" cy="3810001"/>
          </a:xfrm>
        </p:spPr>
        <p:txBody>
          <a:bodyPr/>
          <a:lstStyle/>
          <a:p>
            <a:r>
              <a:rPr lang="en-US" sz="2400" dirty="0" smtClean="0"/>
              <a:t>My implementation of their approach resulted in many false positive identifications </a:t>
            </a:r>
          </a:p>
          <a:p>
            <a:r>
              <a:rPr lang="en-US" sz="2400" dirty="0" smtClean="0"/>
              <a:t>Adjustment: do not mark shift vectors [0,1] , [1,0] or [1,1] as copy/move regions</a:t>
            </a:r>
          </a:p>
          <a:p>
            <a:r>
              <a:rPr lang="en-US" sz="2400" dirty="0" smtClean="0"/>
              <a:t>Improves runtime and identifies less false positives</a:t>
            </a:r>
          </a:p>
          <a:p>
            <a:r>
              <a:rPr lang="en-US" sz="2400" dirty="0" smtClean="0"/>
              <a:t>Goal: Determine effectiveness of this algorithm on rotation and scaling in the copied-moved region</a:t>
            </a:r>
          </a:p>
          <a:p>
            <a:pPr marL="274320" lvl="1" indent="0">
              <a:buNone/>
            </a:pPr>
            <a:endParaRPr lang="en-US" dirty="0"/>
          </a:p>
        </p:txBody>
      </p:sp>
    </p:spTree>
    <p:extLst>
      <p:ext uri="{BB962C8B-B14F-4D97-AF65-F5344CB8AC3E}">
        <p14:creationId xmlns:p14="http://schemas.microsoft.com/office/powerpoint/2010/main" val="446893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Input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5" name="Content Placeholder 2"/>
          <p:cNvSpPr>
            <a:spLocks noGrp="1"/>
          </p:cNvSpPr>
          <p:nvPr>
            <p:ph sz="half" idx="1"/>
          </p:nvPr>
        </p:nvSpPr>
        <p:spPr>
          <a:xfrm>
            <a:off x="985245" y="1851770"/>
            <a:ext cx="3109659" cy="3810001"/>
          </a:xfrm>
        </p:spPr>
        <p:txBody>
          <a:bodyPr/>
          <a:lstStyle/>
          <a:p>
            <a:endParaRPr lang="en-US" dirty="0" smtClean="0"/>
          </a:p>
          <a:p>
            <a:pPr lvl="1"/>
            <a:r>
              <a:rPr lang="en-US" sz="2000" dirty="0" smtClean="0"/>
              <a:t>No rotation</a:t>
            </a:r>
          </a:p>
          <a:p>
            <a:pPr lvl="1"/>
            <a:r>
              <a:rPr lang="en-US" sz="2000" dirty="0" smtClean="0"/>
              <a:t>Number 5 covered from before with regular copy/move</a:t>
            </a:r>
          </a:p>
          <a:p>
            <a:pPr lvl="1"/>
            <a:endParaRPr lang="en-US" dirty="0" smtClean="0"/>
          </a:p>
          <a:p>
            <a:pPr lvl="1"/>
            <a:endParaRPr lang="en-US" dirty="0" smtClean="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24432" y="1479421"/>
            <a:ext cx="6569891" cy="4365230"/>
          </a:xfrm>
          <a:prstGeom prst="rect">
            <a:avLst/>
          </a:prstGeom>
        </p:spPr>
      </p:pic>
    </p:spTree>
    <p:extLst>
      <p:ext uri="{BB962C8B-B14F-4D97-AF65-F5344CB8AC3E}">
        <p14:creationId xmlns:p14="http://schemas.microsoft.com/office/powerpoint/2010/main" val="1230898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8867" r="7702" b="6554"/>
          <a:stretch/>
        </p:blipFill>
        <p:spPr>
          <a:xfrm>
            <a:off x="5221333" y="503853"/>
            <a:ext cx="6472990" cy="5437512"/>
          </a:xfrm>
          <a:prstGeom prst="rect">
            <a:avLst/>
          </a:prstGeom>
        </p:spPr>
      </p:pic>
      <p:sp>
        <p:nvSpPr>
          <p:cNvPr id="7" name="Content Placeholder 2"/>
          <p:cNvSpPr txBox="1">
            <a:spLocks/>
          </p:cNvSpPr>
          <p:nvPr/>
        </p:nvSpPr>
        <p:spPr>
          <a:xfrm>
            <a:off x="975360" y="1815195"/>
            <a:ext cx="4245973" cy="3810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sz="2400" dirty="0" smtClean="0"/>
          </a:p>
          <a:p>
            <a:pPr lvl="1"/>
            <a:r>
              <a:rPr lang="en-US" sz="2000" dirty="0" smtClean="0"/>
              <a:t>There is: </a:t>
            </a:r>
            <a:r>
              <a:rPr lang="en-US" sz="2000" dirty="0"/>
              <a:t>1 shift </a:t>
            </a:r>
            <a:r>
              <a:rPr lang="en-US" sz="2000" dirty="0" smtClean="0"/>
              <a:t>vectors [-0, 76]</a:t>
            </a:r>
          </a:p>
          <a:p>
            <a:pPr lvl="1"/>
            <a:r>
              <a:rPr lang="en-US" sz="2000" dirty="0" smtClean="0"/>
              <a:t>appeared</a:t>
            </a:r>
            <a:r>
              <a:rPr lang="en-US" sz="2000" dirty="0"/>
              <a:t>: 389 </a:t>
            </a:r>
            <a:r>
              <a:rPr lang="en-US" sz="2000" dirty="0" smtClean="0"/>
              <a:t>times’</a:t>
            </a:r>
          </a:p>
          <a:p>
            <a:pPr lvl="1"/>
            <a:r>
              <a:rPr lang="en-US" sz="2000" dirty="0" smtClean="0"/>
              <a:t>Elapsed </a:t>
            </a:r>
            <a:r>
              <a:rPr lang="en-US" sz="2000" dirty="0"/>
              <a:t>time is 27.078749 seconds.</a:t>
            </a:r>
            <a:endParaRPr lang="en-US" sz="2000" dirty="0" smtClean="0"/>
          </a:p>
        </p:txBody>
      </p:sp>
    </p:spTree>
    <p:extLst>
      <p:ext uri="{BB962C8B-B14F-4D97-AF65-F5344CB8AC3E}">
        <p14:creationId xmlns:p14="http://schemas.microsoft.com/office/powerpoint/2010/main" val="1062115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Original</a:t>
            </a:r>
            <a:endParaRPr lang="en-US" dirty="0"/>
          </a:p>
        </p:txBody>
      </p:sp>
      <p:sp>
        <p:nvSpPr>
          <p:cNvPr id="5" name="Content Placeholder 2"/>
          <p:cNvSpPr>
            <a:spLocks noGrp="1"/>
          </p:cNvSpPr>
          <p:nvPr>
            <p:ph sz="half" idx="1"/>
          </p:nvPr>
        </p:nvSpPr>
        <p:spPr>
          <a:xfrm>
            <a:off x="1295400" y="1859279"/>
            <a:ext cx="3925933" cy="3810001"/>
          </a:xfrm>
        </p:spPr>
        <p:txBody>
          <a:bodyPr/>
          <a:lstStyle/>
          <a:p>
            <a:endParaRPr lang="en-US" dirty="0" smtClean="0"/>
          </a:p>
          <a:p>
            <a:pPr lvl="1"/>
            <a:endParaRPr lang="en-US" dirty="0" smtClean="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0341" y="1859279"/>
            <a:ext cx="6931206" cy="3957421"/>
          </a:xfrm>
          <a:prstGeom prst="rect">
            <a:avLst/>
          </a:prstGeom>
        </p:spPr>
      </p:pic>
    </p:spTree>
    <p:extLst>
      <p:ext uri="{BB962C8B-B14F-4D97-AF65-F5344CB8AC3E}">
        <p14:creationId xmlns:p14="http://schemas.microsoft.com/office/powerpoint/2010/main" val="159097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Input</a:t>
            </a:r>
            <a:endParaRPr lang="en-US" dirty="0"/>
          </a:p>
        </p:txBody>
      </p:sp>
      <p:sp>
        <p:nvSpPr>
          <p:cNvPr id="5" name="Content Placeholder 2"/>
          <p:cNvSpPr>
            <a:spLocks noGrp="1"/>
          </p:cNvSpPr>
          <p:nvPr>
            <p:ph sz="half" idx="1"/>
          </p:nvPr>
        </p:nvSpPr>
        <p:spPr>
          <a:xfrm>
            <a:off x="985245" y="1851770"/>
            <a:ext cx="3109659" cy="3810001"/>
          </a:xfrm>
        </p:spPr>
        <p:txBody>
          <a:bodyPr/>
          <a:lstStyle/>
          <a:p>
            <a:endParaRPr lang="en-US" dirty="0" smtClean="0"/>
          </a:p>
          <a:p>
            <a:pPr lvl="1"/>
            <a:r>
              <a:rPr lang="en-US" dirty="0" smtClean="0"/>
              <a:t>No rotation</a:t>
            </a:r>
          </a:p>
          <a:p>
            <a:pPr lvl="1"/>
            <a:r>
              <a:rPr lang="en-US" dirty="0" smtClean="0"/>
              <a:t>Right American flag was copied and pasted above the telephone pole on the left side of the image</a:t>
            </a:r>
          </a:p>
          <a:p>
            <a:pPr lvl="1"/>
            <a:endParaRPr lang="en-US" dirty="0" smtClean="0"/>
          </a:p>
          <a:p>
            <a:pPr lvl="1"/>
            <a:endParaRPr lang="en-US"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4904" y="1733972"/>
            <a:ext cx="7213763" cy="4118749"/>
          </a:xfrm>
          <a:prstGeom prst="rect">
            <a:avLst/>
          </a:prstGeom>
        </p:spPr>
      </p:pic>
    </p:spTree>
    <p:extLst>
      <p:ext uri="{BB962C8B-B14F-4D97-AF65-F5344CB8AC3E}">
        <p14:creationId xmlns:p14="http://schemas.microsoft.com/office/powerpoint/2010/main" val="443979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7" name="Content Placeholder 2"/>
          <p:cNvSpPr txBox="1">
            <a:spLocks/>
          </p:cNvSpPr>
          <p:nvPr/>
        </p:nvSpPr>
        <p:spPr>
          <a:xfrm>
            <a:off x="975360" y="1851771"/>
            <a:ext cx="4245973" cy="3810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a:p>
            <a:pPr lvl="1"/>
            <a:r>
              <a:rPr lang="en-US" dirty="0" smtClean="0"/>
              <a:t>There are 2 shift vectors</a:t>
            </a:r>
          </a:p>
          <a:p>
            <a:pPr lvl="2"/>
            <a:r>
              <a:rPr lang="en-US" dirty="0" smtClean="0"/>
              <a:t>[0,2] appeared 33 times</a:t>
            </a:r>
          </a:p>
          <a:p>
            <a:pPr lvl="2"/>
            <a:r>
              <a:rPr lang="en-US" dirty="0" smtClean="0"/>
              <a:t>[74,33] appeared 334 times</a:t>
            </a:r>
          </a:p>
          <a:p>
            <a:pPr lvl="1"/>
            <a:r>
              <a:rPr lang="en-US" dirty="0" smtClean="0"/>
              <a:t>Elapsed time </a:t>
            </a:r>
            <a:r>
              <a:rPr lang="en-US" dirty="0"/>
              <a:t>is 17.337864 seconds</a:t>
            </a:r>
            <a:r>
              <a:rPr lang="en-US" dirty="0" smtClean="0"/>
              <a:t>.</a:t>
            </a:r>
          </a:p>
          <a:p>
            <a:pPr lvl="1"/>
            <a:endParaRPr lang="en-US" dirty="0"/>
          </a:p>
          <a:p>
            <a:pPr lvl="1"/>
            <a:endParaRPr lang="en-US" dirty="0" smtClean="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8333" r="8067" b="7200"/>
          <a:stretch/>
        </p:blipFill>
        <p:spPr>
          <a:xfrm>
            <a:off x="4913166" y="503853"/>
            <a:ext cx="6589986" cy="5486400"/>
          </a:xfrm>
          <a:prstGeom prst="rect">
            <a:avLst/>
          </a:prstGeom>
        </p:spPr>
      </p:pic>
    </p:spTree>
    <p:extLst>
      <p:ext uri="{BB962C8B-B14F-4D97-AF65-F5344CB8AC3E}">
        <p14:creationId xmlns:p14="http://schemas.microsoft.com/office/powerpoint/2010/main" val="1199224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Original</a:t>
            </a:r>
            <a:endParaRPr lang="en-US" dirty="0"/>
          </a:p>
        </p:txBody>
      </p:sp>
      <p:sp>
        <p:nvSpPr>
          <p:cNvPr id="5" name="Content Placeholder 2"/>
          <p:cNvSpPr>
            <a:spLocks noGrp="1"/>
          </p:cNvSpPr>
          <p:nvPr>
            <p:ph sz="half" idx="1"/>
          </p:nvPr>
        </p:nvSpPr>
        <p:spPr>
          <a:xfrm>
            <a:off x="1295400" y="1859279"/>
            <a:ext cx="3925933" cy="3810001"/>
          </a:xfrm>
        </p:spPr>
        <p:txBody>
          <a:bodyPr/>
          <a:lstStyle/>
          <a:p>
            <a:endParaRPr lang="en-US" dirty="0" smtClean="0"/>
          </a:p>
          <a:p>
            <a:pPr lvl="1"/>
            <a:endParaRPr lang="en-US" dirty="0" smtClean="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360" t="16647" r="40995"/>
          <a:stretch/>
        </p:blipFill>
        <p:spPr>
          <a:xfrm>
            <a:off x="5205046" y="844062"/>
            <a:ext cx="6013939" cy="4963358"/>
          </a:xfrm>
          <a:prstGeom prst="rect">
            <a:avLst/>
          </a:prstGeom>
        </p:spPr>
      </p:pic>
    </p:spTree>
    <p:extLst>
      <p:ext uri="{BB962C8B-B14F-4D97-AF65-F5344CB8AC3E}">
        <p14:creationId xmlns:p14="http://schemas.microsoft.com/office/powerpoint/2010/main" val="528582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Input</a:t>
            </a:r>
            <a:endParaRPr lang="en-US" dirty="0"/>
          </a:p>
        </p:txBody>
      </p:sp>
      <p:sp>
        <p:nvSpPr>
          <p:cNvPr id="5" name="Content Placeholder 2"/>
          <p:cNvSpPr>
            <a:spLocks noGrp="1"/>
          </p:cNvSpPr>
          <p:nvPr>
            <p:ph sz="half" idx="1"/>
          </p:nvPr>
        </p:nvSpPr>
        <p:spPr>
          <a:xfrm>
            <a:off x="985245" y="1851770"/>
            <a:ext cx="3109659" cy="3810001"/>
          </a:xfrm>
        </p:spPr>
        <p:txBody>
          <a:bodyPr/>
          <a:lstStyle/>
          <a:p>
            <a:endParaRPr lang="en-US" dirty="0" smtClean="0"/>
          </a:p>
          <a:p>
            <a:pPr lvl="1"/>
            <a:r>
              <a:rPr lang="en-US" dirty="0" smtClean="0"/>
              <a:t>No rotation</a:t>
            </a:r>
          </a:p>
          <a:p>
            <a:pPr lvl="1"/>
            <a:r>
              <a:rPr lang="en-US" dirty="0" smtClean="0"/>
              <a:t>Person was covered with rectangular block from left side</a:t>
            </a:r>
          </a:p>
          <a:p>
            <a:pPr lvl="1"/>
            <a:r>
              <a:rPr lang="en-US" dirty="0" smtClean="0"/>
              <a:t>Shadow was covered with rectangular block below it</a:t>
            </a:r>
          </a:p>
          <a:p>
            <a:pPr lvl="1"/>
            <a:endParaRPr lang="en-US" dirty="0" smtClean="0"/>
          </a:p>
          <a:p>
            <a:pPr lvl="1"/>
            <a:endParaRPr lang="en-US" dirty="0" smtClean="0"/>
          </a:p>
          <a:p>
            <a:pPr lvl="1"/>
            <a:endParaRPr lang="en-US"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1333" y="839369"/>
            <a:ext cx="5998465" cy="4998721"/>
          </a:xfrm>
          <a:prstGeom prst="rect">
            <a:avLst/>
          </a:prstGeom>
        </p:spPr>
      </p:pic>
    </p:spTree>
    <p:extLst>
      <p:ext uri="{BB962C8B-B14F-4D97-AF65-F5344CB8AC3E}">
        <p14:creationId xmlns:p14="http://schemas.microsoft.com/office/powerpoint/2010/main" val="1787061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7" name="Content Placeholder 2"/>
          <p:cNvSpPr txBox="1">
            <a:spLocks/>
          </p:cNvSpPr>
          <p:nvPr/>
        </p:nvSpPr>
        <p:spPr>
          <a:xfrm>
            <a:off x="975360" y="1851771"/>
            <a:ext cx="4245973" cy="4096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a:p>
            <a:pPr lvl="1"/>
            <a:r>
              <a:rPr lang="en-US" sz="2000" dirty="0" smtClean="0"/>
              <a:t>There are 19 </a:t>
            </a:r>
            <a:r>
              <a:rPr lang="en-US" sz="2000" dirty="0"/>
              <a:t>shift </a:t>
            </a:r>
            <a:r>
              <a:rPr lang="en-US" sz="2000" dirty="0" smtClean="0"/>
              <a:t>vectors</a:t>
            </a:r>
          </a:p>
          <a:p>
            <a:pPr lvl="1"/>
            <a:r>
              <a:rPr lang="en-US" sz="2000" dirty="0" smtClean="0"/>
              <a:t>[0,2], [3,0], [2,1], [3,1], [0,2], [1,2], [2,2], [0,3], [1,3], [75,3], [0,4], [1,4], [0,5], [0,178,],  [0,179], [1,179], [0,180], [1,180], [0,181]</a:t>
            </a:r>
          </a:p>
          <a:p>
            <a:pPr lvl="1"/>
            <a:r>
              <a:rPr lang="en-US" sz="2000" dirty="0"/>
              <a:t>Elapsed time is 61.332635 seconds.</a:t>
            </a:r>
            <a:endParaRPr lang="en-US" sz="2000" dirty="0" smtClean="0"/>
          </a:p>
          <a:p>
            <a:pPr lvl="1"/>
            <a:r>
              <a:rPr lang="en-US" sz="2000" dirty="0" smtClean="0"/>
              <a:t>Despite noise, clearly recognizes 2 regions as copy-move forgeries</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8624" r="8457" b="7640"/>
          <a:stretch/>
        </p:blipFill>
        <p:spPr>
          <a:xfrm>
            <a:off x="5221333" y="674232"/>
            <a:ext cx="6312877" cy="5273790"/>
          </a:xfrm>
          <a:prstGeom prst="rect">
            <a:avLst/>
          </a:prstGeom>
        </p:spPr>
      </p:pic>
    </p:spTree>
    <p:extLst>
      <p:ext uri="{BB962C8B-B14F-4D97-AF65-F5344CB8AC3E}">
        <p14:creationId xmlns:p14="http://schemas.microsoft.com/office/powerpoint/2010/main" val="340687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txBox="1">
            <a:spLocks/>
          </p:cNvSpPr>
          <p:nvPr/>
        </p:nvSpPr>
        <p:spPr>
          <a:xfrm>
            <a:off x="1295400" y="19811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p:txBody>
      </p:sp>
      <p:sp>
        <p:nvSpPr>
          <p:cNvPr id="4" name="Content Placeholder 2"/>
          <p:cNvSpPr txBox="1">
            <a:spLocks/>
          </p:cNvSpPr>
          <p:nvPr/>
        </p:nvSpPr>
        <p:spPr>
          <a:xfrm>
            <a:off x="1447800" y="21335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pPr marL="457200" indent="-457200">
              <a:buFont typeface="+mj-lt"/>
              <a:buAutoNum type="arabicPeriod"/>
            </a:pPr>
            <a:r>
              <a:rPr lang="en-US" dirty="0" smtClean="0">
                <a:solidFill>
                  <a:srgbClr val="000000"/>
                </a:solidFill>
              </a:rPr>
              <a:t>Problem/Background</a:t>
            </a:r>
          </a:p>
          <a:p>
            <a:pPr marL="457200" indent="-457200">
              <a:buFont typeface="+mj-lt"/>
              <a:buAutoNum type="arabicPeriod"/>
            </a:pPr>
            <a:r>
              <a:rPr lang="en-US" dirty="0" smtClean="0">
                <a:solidFill>
                  <a:srgbClr val="000000"/>
                </a:solidFill>
              </a:rPr>
              <a:t>Algorithm</a:t>
            </a:r>
          </a:p>
          <a:p>
            <a:pPr marL="457200" indent="-457200">
              <a:buFont typeface="+mj-lt"/>
              <a:buAutoNum type="arabicPeriod"/>
            </a:pPr>
            <a:r>
              <a:rPr lang="en-US" dirty="0" smtClean="0">
                <a:solidFill>
                  <a:srgbClr val="000000"/>
                </a:solidFill>
              </a:rPr>
              <a:t>Results</a:t>
            </a:r>
          </a:p>
        </p:txBody>
      </p:sp>
    </p:spTree>
    <p:extLst>
      <p:ext uri="{BB962C8B-B14F-4D97-AF65-F5344CB8AC3E}">
        <p14:creationId xmlns:p14="http://schemas.microsoft.com/office/powerpoint/2010/main" val="2479690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7" name="Content Placeholder 2"/>
          <p:cNvSpPr txBox="1">
            <a:spLocks/>
          </p:cNvSpPr>
          <p:nvPr/>
        </p:nvSpPr>
        <p:spPr>
          <a:xfrm>
            <a:off x="975360" y="1851771"/>
            <a:ext cx="4245973" cy="4096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a:p>
            <a:pPr lvl="1"/>
            <a:r>
              <a:rPr lang="en-US" sz="2000" dirty="0" smtClean="0"/>
              <a:t>Image for testing purposes</a:t>
            </a:r>
          </a:p>
          <a:p>
            <a:pPr lvl="1"/>
            <a:r>
              <a:rPr lang="en-US" sz="2000" dirty="0"/>
              <a:t>H</a:t>
            </a:r>
            <a:r>
              <a:rPr lang="en-US" sz="2000" dirty="0" smtClean="0"/>
              <a:t>elps to acknowledge where noise is and where copy-move regions are</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884" r="8489" b="7350"/>
          <a:stretch/>
        </p:blipFill>
        <p:spPr>
          <a:xfrm>
            <a:off x="5221333" y="641919"/>
            <a:ext cx="6330808" cy="5324033"/>
          </a:xfrm>
          <a:prstGeom prst="rect">
            <a:avLst/>
          </a:prstGeom>
        </p:spPr>
      </p:pic>
    </p:spTree>
    <p:extLst>
      <p:ext uri="{BB962C8B-B14F-4D97-AF65-F5344CB8AC3E}">
        <p14:creationId xmlns:p14="http://schemas.microsoft.com/office/powerpoint/2010/main" val="786217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Input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5" name="Content Placeholder 2"/>
          <p:cNvSpPr>
            <a:spLocks noGrp="1"/>
          </p:cNvSpPr>
          <p:nvPr>
            <p:ph sz="half" idx="1"/>
          </p:nvPr>
        </p:nvSpPr>
        <p:spPr>
          <a:xfrm>
            <a:off x="985245" y="1851770"/>
            <a:ext cx="3109659" cy="3810001"/>
          </a:xfrm>
        </p:spPr>
        <p:txBody>
          <a:bodyPr/>
          <a:lstStyle/>
          <a:p>
            <a:endParaRPr lang="en-US" dirty="0" smtClean="0"/>
          </a:p>
          <a:p>
            <a:pPr lvl="1"/>
            <a:r>
              <a:rPr lang="en-US" sz="2000" dirty="0" smtClean="0"/>
              <a:t>Rotated copied region 180 degrees</a:t>
            </a:r>
          </a:p>
          <a:p>
            <a:pPr lvl="1"/>
            <a:r>
              <a:rPr lang="en-US" sz="2000" dirty="0" smtClean="0"/>
              <a:t>Number 5 covered from before with regular copy/move</a:t>
            </a:r>
          </a:p>
          <a:p>
            <a:pPr lvl="1"/>
            <a:endParaRPr lang="en-US" dirty="0" smtClean="0"/>
          </a:p>
          <a:p>
            <a:pPr lvl="1"/>
            <a:endParaRPr lang="en-US" dirty="0" smtClean="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24432" y="1479421"/>
            <a:ext cx="6569891" cy="4365230"/>
          </a:xfrm>
          <a:prstGeom prst="rect">
            <a:avLst/>
          </a:prstGeom>
        </p:spPr>
      </p:pic>
    </p:spTree>
    <p:extLst>
      <p:ext uri="{BB962C8B-B14F-4D97-AF65-F5344CB8AC3E}">
        <p14:creationId xmlns:p14="http://schemas.microsoft.com/office/powerpoint/2010/main" val="620089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7" name="Content Placeholder 2"/>
          <p:cNvSpPr txBox="1">
            <a:spLocks/>
          </p:cNvSpPr>
          <p:nvPr/>
        </p:nvSpPr>
        <p:spPr>
          <a:xfrm>
            <a:off x="975360" y="1815195"/>
            <a:ext cx="4245973" cy="3810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sz="2400" dirty="0" smtClean="0"/>
          </a:p>
          <a:p>
            <a:pPr lvl="1"/>
            <a:r>
              <a:rPr lang="en-US" sz="2000" dirty="0" smtClean="0"/>
              <a:t>Found zero shift vectors</a:t>
            </a:r>
          </a:p>
          <a:p>
            <a:pPr lvl="1"/>
            <a:r>
              <a:rPr lang="en-US" sz="2000" dirty="0"/>
              <a:t>Elapsed time is 24.848731 seconds</a:t>
            </a:r>
            <a:r>
              <a:rPr lang="en-US" sz="2000" dirty="0" smtClean="0"/>
              <a:t>.</a:t>
            </a:r>
            <a:endParaRPr lang="en-US" sz="2000" dirty="0"/>
          </a:p>
          <a:p>
            <a:pPr lvl="1"/>
            <a:r>
              <a:rPr lang="en-US" sz="2000" dirty="0" smtClean="0"/>
              <a:t>Tried with rotations of 90, 180, 270 and found same result</a:t>
            </a:r>
          </a:p>
          <a:p>
            <a:pPr lvl="1"/>
            <a:r>
              <a:rPr lang="en-US" sz="2000" dirty="0" smtClean="0"/>
              <a:t>‘Test’ image showed zero shift vectors, all black every time</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9165" t="-261" r="9771" b="7216"/>
          <a:stretch/>
        </p:blipFill>
        <p:spPr>
          <a:xfrm>
            <a:off x="5221333" y="503853"/>
            <a:ext cx="6358503" cy="5473735"/>
          </a:xfrm>
          <a:prstGeom prst="rect">
            <a:avLst/>
          </a:prstGeom>
        </p:spPr>
      </p:pic>
    </p:spTree>
    <p:extLst>
      <p:ext uri="{BB962C8B-B14F-4D97-AF65-F5344CB8AC3E}">
        <p14:creationId xmlns:p14="http://schemas.microsoft.com/office/powerpoint/2010/main" val="12015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Input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5" name="Content Placeholder 2"/>
          <p:cNvSpPr>
            <a:spLocks noGrp="1"/>
          </p:cNvSpPr>
          <p:nvPr>
            <p:ph sz="half" idx="1"/>
          </p:nvPr>
        </p:nvSpPr>
        <p:spPr>
          <a:xfrm>
            <a:off x="6275237" y="714235"/>
            <a:ext cx="5079243" cy="1145020"/>
          </a:xfrm>
        </p:spPr>
        <p:txBody>
          <a:bodyPr>
            <a:normAutofit fontScale="92500" lnSpcReduction="10000"/>
          </a:bodyPr>
          <a:lstStyle/>
          <a:p>
            <a:endParaRPr lang="en-US" dirty="0" smtClean="0"/>
          </a:p>
          <a:p>
            <a:pPr lvl="1"/>
            <a:r>
              <a:rPr lang="en-US" sz="2000" dirty="0" smtClean="0"/>
              <a:t>Scaled boxed region by 175%</a:t>
            </a:r>
          </a:p>
          <a:p>
            <a:pPr lvl="1"/>
            <a:r>
              <a:rPr lang="en-US" sz="2000" dirty="0" smtClean="0"/>
              <a:t>Used it to cover the numbers 3, 4, and 5</a:t>
            </a:r>
          </a:p>
          <a:p>
            <a:pPr lvl="1"/>
            <a:endParaRPr lang="en-US" dirty="0" smtClean="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565" y="2072274"/>
            <a:ext cx="5192404" cy="3449986"/>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15080" y="2072271"/>
            <a:ext cx="5192407" cy="3449989"/>
          </a:xfrm>
          <a:prstGeom prst="rect">
            <a:avLst/>
          </a:prstGeom>
        </p:spPr>
      </p:pic>
      <p:sp>
        <p:nvSpPr>
          <p:cNvPr id="6" name="Right Arrow 5"/>
          <p:cNvSpPr/>
          <p:nvPr/>
        </p:nvSpPr>
        <p:spPr>
          <a:xfrm>
            <a:off x="5245876" y="3679674"/>
            <a:ext cx="1470212" cy="5199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551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r>
              <a:rPr lang="en-US" dirty="0" smtClean="0"/>
              <a:t>Output</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7" name="Content Placeholder 2"/>
          <p:cNvSpPr txBox="1">
            <a:spLocks/>
          </p:cNvSpPr>
          <p:nvPr/>
        </p:nvSpPr>
        <p:spPr>
          <a:xfrm>
            <a:off x="975360" y="1815195"/>
            <a:ext cx="4245973" cy="3810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sz="2400" dirty="0" smtClean="0"/>
          </a:p>
          <a:p>
            <a:pPr lvl="1"/>
            <a:r>
              <a:rPr lang="en-US" sz="2000" dirty="0" smtClean="0"/>
              <a:t>Found zero shift vectors</a:t>
            </a:r>
          </a:p>
          <a:p>
            <a:pPr lvl="1"/>
            <a:r>
              <a:rPr lang="en-US" sz="2000" dirty="0"/>
              <a:t>Elapsed time is 21.469056 seconds</a:t>
            </a:r>
            <a:r>
              <a:rPr lang="en-US" sz="2000" dirty="0" smtClean="0"/>
              <a:t>.</a:t>
            </a:r>
          </a:p>
          <a:p>
            <a:pPr lvl="1"/>
            <a:r>
              <a:rPr lang="en-US" sz="2000" dirty="0" smtClean="0"/>
              <a:t>Tried with scaling of different sizes, </a:t>
            </a:r>
            <a:r>
              <a:rPr lang="en-US" sz="2000" smtClean="0"/>
              <a:t>never worked</a:t>
            </a:r>
            <a:endParaRPr lang="en-US" sz="2000" dirty="0" smtClean="0"/>
          </a:p>
          <a:p>
            <a:pPr lvl="1"/>
            <a:r>
              <a:rPr lang="en-US" sz="2000" dirty="0" smtClean="0"/>
              <a:t>‘Test’ image showed zero shift vectors, all black every time</a:t>
            </a: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9020" r="9020" b="7712"/>
          <a:stretch/>
        </p:blipFill>
        <p:spPr>
          <a:xfrm>
            <a:off x="5414207" y="625588"/>
            <a:ext cx="6280116" cy="5303542"/>
          </a:xfrm>
          <a:prstGeom prst="rect">
            <a:avLst/>
          </a:prstGeom>
        </p:spPr>
      </p:pic>
    </p:spTree>
    <p:extLst>
      <p:ext uri="{BB962C8B-B14F-4D97-AF65-F5344CB8AC3E}">
        <p14:creationId xmlns:p14="http://schemas.microsoft.com/office/powerpoint/2010/main" val="1307407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txBox="1">
            <a:spLocks/>
          </p:cNvSpPr>
          <p:nvPr/>
        </p:nvSpPr>
        <p:spPr>
          <a:xfrm>
            <a:off x="1295400" y="19811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p:txBody>
      </p:sp>
      <p:sp>
        <p:nvSpPr>
          <p:cNvPr id="4" name="Content Placeholder 2"/>
          <p:cNvSpPr txBox="1">
            <a:spLocks/>
          </p:cNvSpPr>
          <p:nvPr/>
        </p:nvSpPr>
        <p:spPr>
          <a:xfrm>
            <a:off x="1447800" y="21335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pPr lvl="0"/>
            <a:r>
              <a:rPr lang="en-US" sz="2400" dirty="0" smtClean="0"/>
              <a:t>DCT is not effective for detecting copy-move forgeries where there is rotation or scaling in the copied region </a:t>
            </a:r>
            <a:endParaRPr lang="en-US" sz="2400" dirty="0"/>
          </a:p>
          <a:p>
            <a:pPr lvl="0"/>
            <a:r>
              <a:rPr lang="en-US" sz="2400" dirty="0" smtClean="0"/>
              <a:t>Need to identify a different image descriptor/similarity metric that can be invariant to rotation and scaling</a:t>
            </a:r>
            <a:endParaRPr lang="en-US" sz="2400" dirty="0"/>
          </a:p>
        </p:txBody>
      </p:sp>
    </p:spTree>
    <p:extLst>
      <p:ext uri="{BB962C8B-B14F-4D97-AF65-F5344CB8AC3E}">
        <p14:creationId xmlns:p14="http://schemas.microsoft.com/office/powerpoint/2010/main" val="1683876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txBox="1">
            <a:spLocks/>
          </p:cNvSpPr>
          <p:nvPr/>
        </p:nvSpPr>
        <p:spPr>
          <a:xfrm>
            <a:off x="1295400" y="19811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endParaRPr lang="en-US" dirty="0" smtClean="0"/>
          </a:p>
        </p:txBody>
      </p:sp>
      <p:sp>
        <p:nvSpPr>
          <p:cNvPr id="4" name="Content Placeholder 2"/>
          <p:cNvSpPr txBox="1">
            <a:spLocks/>
          </p:cNvSpPr>
          <p:nvPr/>
        </p:nvSpPr>
        <p:spPr>
          <a:xfrm>
            <a:off x="1447800" y="2133599"/>
            <a:ext cx="9601200" cy="3810001"/>
          </a:xfrm>
          <a:prstGeom prst="rect">
            <a:avLst/>
          </a:prstGeom>
        </p:spPr>
        <p:txBody>
          <a:bodyPr/>
          <a:lst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a:lstStyle>
          <a:p>
            <a:pPr lvl="0"/>
            <a:r>
              <a:rPr lang="en-US" dirty="0"/>
              <a:t>Digital Image Forensics by </a:t>
            </a:r>
            <a:r>
              <a:rPr lang="en-US" dirty="0" err="1"/>
              <a:t>Hany</a:t>
            </a:r>
            <a:r>
              <a:rPr lang="en-US" dirty="0"/>
              <a:t> </a:t>
            </a:r>
            <a:r>
              <a:rPr lang="en-US" dirty="0" err="1"/>
              <a:t>Farid</a:t>
            </a:r>
            <a:r>
              <a:rPr lang="en-US" dirty="0"/>
              <a:t>.</a:t>
            </a:r>
          </a:p>
          <a:p>
            <a:pPr lvl="0"/>
            <a:r>
              <a:rPr lang="en-US" dirty="0" err="1"/>
              <a:t>J.Fridrich</a:t>
            </a:r>
            <a:r>
              <a:rPr lang="en-US" dirty="0"/>
              <a:t>, D. </a:t>
            </a:r>
            <a:r>
              <a:rPr lang="en-US" dirty="0" err="1"/>
              <a:t>Soukal</a:t>
            </a:r>
            <a:r>
              <a:rPr lang="en-US" dirty="0"/>
              <a:t>, and J. Lukas. Detection of Copy-Move Forgery in digital Images. </a:t>
            </a:r>
            <a:r>
              <a:rPr lang="en-US" i="1" dirty="0"/>
              <a:t>Proc. Of Digital Forensic Research Workshop</a:t>
            </a:r>
            <a:r>
              <a:rPr lang="en-US" dirty="0"/>
              <a:t>, Aug. 2003. </a:t>
            </a:r>
          </a:p>
        </p:txBody>
      </p:sp>
    </p:spTree>
    <p:extLst>
      <p:ext uri="{BB962C8B-B14F-4D97-AF65-F5344CB8AC3E}">
        <p14:creationId xmlns:p14="http://schemas.microsoft.com/office/powerpoint/2010/main" val="3844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this photo real?</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5" name="Content Placeholder 2"/>
          <p:cNvSpPr>
            <a:spLocks noGrp="1"/>
          </p:cNvSpPr>
          <p:nvPr>
            <p:ph sz="half" idx="1"/>
          </p:nvPr>
        </p:nvSpPr>
        <p:spPr>
          <a:xfrm>
            <a:off x="1295400" y="1981199"/>
            <a:ext cx="9601200" cy="3810001"/>
          </a:xfrm>
        </p:spPr>
        <p:txBody>
          <a:bodyPr/>
          <a:lstStyle/>
          <a:p>
            <a:endParaRPr lang="en-US" dirty="0" smtClean="0"/>
          </a:p>
          <a:p>
            <a:pPr lvl="1"/>
            <a:endParaRPr lang="en-US" dirty="0" smtClean="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0378" y="1679927"/>
            <a:ext cx="6613937" cy="4394495"/>
          </a:xfrm>
          <a:prstGeom prst="rect">
            <a:avLst/>
          </a:prstGeom>
        </p:spPr>
      </p:pic>
    </p:spTree>
    <p:extLst>
      <p:ext uri="{BB962C8B-B14F-4D97-AF65-F5344CB8AC3E}">
        <p14:creationId xmlns:p14="http://schemas.microsoft.com/office/powerpoint/2010/main" val="489630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this photo real? - No! </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r>
              <a:rPr lang="en-US" sz="1400" dirty="0" smtClean="0"/>
              <a:t>Photo courtesy of: https</a:t>
            </a:r>
            <a:r>
              <a:rPr lang="en-US" sz="1400" dirty="0"/>
              <a:t>://</a:t>
            </a:r>
            <a:r>
              <a:rPr lang="en-US" sz="1400" dirty="0" err="1"/>
              <a:t>mexicoinstitute.wordpress.com</a:t>
            </a:r>
            <a:r>
              <a:rPr lang="en-US" sz="1400" dirty="0"/>
              <a:t>/tag/crime/</a:t>
            </a:r>
          </a:p>
        </p:txBody>
      </p:sp>
      <p:sp>
        <p:nvSpPr>
          <p:cNvPr id="5" name="Content Placeholder 2"/>
          <p:cNvSpPr>
            <a:spLocks noGrp="1"/>
          </p:cNvSpPr>
          <p:nvPr>
            <p:ph sz="half" idx="1"/>
          </p:nvPr>
        </p:nvSpPr>
        <p:spPr>
          <a:xfrm>
            <a:off x="1295400" y="1981199"/>
            <a:ext cx="9601200" cy="3810001"/>
          </a:xfrm>
        </p:spPr>
        <p:txBody>
          <a:bodyPr/>
          <a:lstStyle/>
          <a:p>
            <a:endParaRPr lang="en-US" dirty="0" smtClean="0"/>
          </a:p>
          <a:p>
            <a:pPr lvl="1"/>
            <a:endParaRPr lang="en-US" dirty="0" smtClean="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0944" y="1679927"/>
            <a:ext cx="6581614" cy="4373019"/>
          </a:xfrm>
          <a:prstGeom prst="rect">
            <a:avLst/>
          </a:prstGeom>
        </p:spPr>
      </p:pic>
    </p:spTree>
    <p:extLst>
      <p:ext uri="{BB962C8B-B14F-4D97-AF65-F5344CB8AC3E}">
        <p14:creationId xmlns:p14="http://schemas.microsoft.com/office/powerpoint/2010/main" val="1075376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113182"/>
            <a:ext cx="9601200" cy="980661"/>
          </a:xfrm>
        </p:spPr>
        <p:txBody>
          <a:bodyPr>
            <a:normAutofit/>
          </a:bodyPr>
          <a:lstStyle/>
          <a:p>
            <a:r>
              <a:rPr lang="en-US" dirty="0" smtClean="0"/>
              <a:t>Problem – </a:t>
            </a:r>
            <a:br>
              <a:rPr lang="en-US" dirty="0" smtClean="0"/>
            </a:br>
            <a:r>
              <a:rPr lang="en-US" dirty="0" smtClean="0"/>
              <a:t>Image Manipulation</a:t>
            </a:r>
            <a:endParaRPr lang="en-US" dirty="0"/>
          </a:p>
        </p:txBody>
      </p:sp>
      <p:sp>
        <p:nvSpPr>
          <p:cNvPr id="4" name="Subtitle 2"/>
          <p:cNvSpPr txBox="1">
            <a:spLocks/>
          </p:cNvSpPr>
          <p:nvPr/>
        </p:nvSpPr>
        <p:spPr>
          <a:xfrm>
            <a:off x="497565" y="6266753"/>
            <a:ext cx="9604310" cy="422805"/>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endParaRPr lang="en-US" sz="1400" dirty="0"/>
          </a:p>
        </p:txBody>
      </p:sp>
      <p:sp>
        <p:nvSpPr>
          <p:cNvPr id="9" name="Subtitle 2"/>
          <p:cNvSpPr txBox="1">
            <a:spLocks/>
          </p:cNvSpPr>
          <p:nvPr/>
        </p:nvSpPr>
        <p:spPr>
          <a:xfrm>
            <a:off x="497565" y="6233064"/>
            <a:ext cx="11196758" cy="422805"/>
          </a:xfrm>
          <a:prstGeom prst="rect">
            <a:avLst/>
          </a:prstGeom>
        </p:spPr>
        <p:txBody>
          <a:bodyPr vert="horz" lIns="91440" tIns="45720" rIns="91440" bIns="45720" rtlCol="0" anchor="ctr">
            <a:normAutofit fontScale="92500" lnSpcReduction="10000"/>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1"/>
              </a:buClr>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buClr>
              <a:buSzPct val="100000"/>
              <a:buFont typeface="Arial" pitchFamily="34" charset="0"/>
              <a:buNone/>
              <a:defRPr sz="1600" b="1" kern="1200">
                <a:solidFill>
                  <a:schemeClr val="tx1"/>
                </a:solidFill>
                <a:latin typeface="+mn-lt"/>
                <a:ea typeface="+mn-ea"/>
                <a:cs typeface="+mn-cs"/>
              </a:defRPr>
            </a:lvl9pPr>
          </a:lstStyle>
          <a:p>
            <a:pPr lvl="0"/>
            <a:r>
              <a:rPr lang="en-US" sz="1400" dirty="0" smtClean="0"/>
              <a:t>Photo courtesy of: </a:t>
            </a:r>
            <a:r>
              <a:rPr lang="en-US" sz="1400" dirty="0" err="1"/>
              <a:t>J.Fridrich</a:t>
            </a:r>
            <a:r>
              <a:rPr lang="en-US" sz="1400" dirty="0"/>
              <a:t>, D. </a:t>
            </a:r>
            <a:r>
              <a:rPr lang="en-US" sz="1400" dirty="0" err="1"/>
              <a:t>Soukal</a:t>
            </a:r>
            <a:r>
              <a:rPr lang="en-US" sz="1400" dirty="0"/>
              <a:t>, and J. Lukas. Detection of Copy-Move Forgery in digital Images. </a:t>
            </a:r>
            <a:r>
              <a:rPr lang="en-US" sz="1400" i="1" dirty="0"/>
              <a:t>Proc. Of Digital Forensic Research Workshop</a:t>
            </a:r>
            <a:r>
              <a:rPr lang="en-US" sz="1400" dirty="0"/>
              <a:t>, Aug. 2003. </a:t>
            </a:r>
          </a:p>
        </p:txBody>
      </p:sp>
      <p:sp>
        <p:nvSpPr>
          <p:cNvPr id="5" name="Content Placeholder 2"/>
          <p:cNvSpPr>
            <a:spLocks noGrp="1"/>
          </p:cNvSpPr>
          <p:nvPr>
            <p:ph sz="half" idx="1"/>
          </p:nvPr>
        </p:nvSpPr>
        <p:spPr>
          <a:xfrm>
            <a:off x="1295400" y="1981199"/>
            <a:ext cx="4004320" cy="3810001"/>
          </a:xfrm>
        </p:spPr>
        <p:txBody>
          <a:bodyPr/>
          <a:lstStyle/>
          <a:p>
            <a:endParaRPr lang="en-US" sz="2400" dirty="0" smtClean="0"/>
          </a:p>
          <a:p>
            <a:pPr lvl="1"/>
            <a:r>
              <a:rPr lang="en-US" sz="2400" dirty="0" smtClean="0"/>
              <a:t>Increase in accessible software for image manipulation has made forgeries common place</a:t>
            </a:r>
          </a:p>
          <a:p>
            <a:pPr marL="274320" lvl="1" indent="0">
              <a:buNone/>
            </a:pPr>
            <a:endParaRPr lang="en-US" dirty="0" smtClean="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9720" y="230678"/>
            <a:ext cx="5789162" cy="5781454"/>
          </a:xfrm>
          <a:prstGeom prst="rect">
            <a:avLst/>
          </a:prstGeom>
        </p:spPr>
      </p:pic>
    </p:spTree>
    <p:extLst>
      <p:ext uri="{BB962C8B-B14F-4D97-AF65-F5344CB8AC3E}">
        <p14:creationId xmlns:p14="http://schemas.microsoft.com/office/powerpoint/2010/main" val="141054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Verifying the authenticity of photos</a:t>
            </a:r>
            <a:endParaRPr lang="en-US" dirty="0"/>
          </a:p>
        </p:txBody>
      </p:sp>
      <p:sp>
        <p:nvSpPr>
          <p:cNvPr id="7" name="Content Placeholder 6"/>
          <p:cNvSpPr>
            <a:spLocks noGrp="1"/>
          </p:cNvSpPr>
          <p:nvPr>
            <p:ph idx="1"/>
          </p:nvPr>
        </p:nvSpPr>
        <p:spPr/>
        <p:txBody>
          <a:bodyPr/>
          <a:lstStyle/>
          <a:p>
            <a:r>
              <a:rPr lang="en-US" sz="2400" dirty="0" smtClean="0"/>
              <a:t>It can be very difficult to see that a photo is real just by looking at it</a:t>
            </a:r>
          </a:p>
          <a:p>
            <a:r>
              <a:rPr lang="en-US" sz="2200" dirty="0" smtClean="0"/>
              <a:t>In rare cases, the authenticity of a photo could be the difference between a conviction or release </a:t>
            </a:r>
          </a:p>
          <a:p>
            <a:r>
              <a:rPr lang="en-US" sz="2400" dirty="0" smtClean="0"/>
              <a:t>Need a method for assisting in verification that a photo has not been tampered</a:t>
            </a:r>
          </a:p>
          <a:p>
            <a:r>
              <a:rPr lang="en-US" sz="2400" dirty="0"/>
              <a:t>N</a:t>
            </a:r>
            <a:r>
              <a:rPr lang="en-US" sz="2400" dirty="0" smtClean="0"/>
              <a:t>eed to classify types of image forgery</a:t>
            </a:r>
          </a:p>
          <a:p>
            <a:endParaRPr lang="en-US" dirty="0"/>
          </a:p>
        </p:txBody>
      </p:sp>
    </p:spTree>
    <p:extLst>
      <p:ext uri="{BB962C8B-B14F-4D97-AF65-F5344CB8AC3E}">
        <p14:creationId xmlns:p14="http://schemas.microsoft.com/office/powerpoint/2010/main" val="4252508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Forgery</a:t>
            </a:r>
            <a:endParaRPr lang="en-US" dirty="0"/>
          </a:p>
        </p:txBody>
      </p:sp>
      <p:sp>
        <p:nvSpPr>
          <p:cNvPr id="7" name="Content Placeholder 6"/>
          <p:cNvSpPr>
            <a:spLocks noGrp="1"/>
          </p:cNvSpPr>
          <p:nvPr>
            <p:ph idx="1"/>
          </p:nvPr>
        </p:nvSpPr>
        <p:spPr/>
        <p:txBody>
          <a:bodyPr/>
          <a:lstStyle/>
          <a:p>
            <a:r>
              <a:rPr lang="en-US" sz="2400" dirty="0" smtClean="0"/>
              <a:t>Field broke into three broad categories</a:t>
            </a:r>
          </a:p>
          <a:p>
            <a:pPr marL="617220" lvl="1" indent="-342900">
              <a:buFont typeface="+mj-lt"/>
              <a:buAutoNum type="arabicPeriod"/>
            </a:pPr>
            <a:r>
              <a:rPr lang="en-US" sz="2000" dirty="0" smtClean="0"/>
              <a:t>Tampering </a:t>
            </a:r>
            <a:r>
              <a:rPr lang="en-US" sz="2000" dirty="0"/>
              <a:t>-  adjusting brightness or removing </a:t>
            </a:r>
            <a:r>
              <a:rPr lang="en-US" sz="2000" dirty="0" smtClean="0"/>
              <a:t>imperfections</a:t>
            </a:r>
          </a:p>
          <a:p>
            <a:pPr marL="617220" lvl="1" indent="-342900">
              <a:buFont typeface="+mj-lt"/>
              <a:buAutoNum type="arabicPeriod"/>
            </a:pPr>
            <a:r>
              <a:rPr lang="en-US" sz="2000" dirty="0" smtClean="0"/>
              <a:t>Splicing </a:t>
            </a:r>
            <a:r>
              <a:rPr lang="en-US" sz="2000" dirty="0"/>
              <a:t>- two or more images </a:t>
            </a:r>
            <a:r>
              <a:rPr lang="en-US" sz="2000" dirty="0" smtClean="0"/>
              <a:t>combined </a:t>
            </a:r>
            <a:r>
              <a:rPr lang="en-US" sz="2000" dirty="0"/>
              <a:t>to form </a:t>
            </a:r>
            <a:r>
              <a:rPr lang="en-US" sz="2000" dirty="0" smtClean="0"/>
              <a:t>one (or cropping)</a:t>
            </a:r>
          </a:p>
          <a:p>
            <a:pPr marL="617220" lvl="1" indent="-342900">
              <a:buFont typeface="+mj-lt"/>
              <a:buAutoNum type="arabicPeriod"/>
            </a:pPr>
            <a:r>
              <a:rPr lang="en-US" sz="2000" dirty="0" smtClean="0"/>
              <a:t>Cloning </a:t>
            </a:r>
            <a:r>
              <a:rPr lang="en-US" sz="2000" dirty="0"/>
              <a:t>or Copy-Move - a region of an image is copied and placed over a different region of the </a:t>
            </a:r>
            <a:r>
              <a:rPr lang="en-US" sz="2000" dirty="0" smtClean="0"/>
              <a:t>image</a:t>
            </a:r>
          </a:p>
          <a:p>
            <a:r>
              <a:rPr lang="en-US" sz="2400" dirty="0"/>
              <a:t>C</a:t>
            </a:r>
            <a:r>
              <a:rPr lang="en-US" sz="2400" dirty="0" smtClean="0"/>
              <a:t>an we detect images that have fallen into category three? </a:t>
            </a:r>
          </a:p>
          <a:p>
            <a:r>
              <a:rPr lang="en-US" sz="2400" dirty="0" smtClean="0"/>
              <a:t>How can we identify which regions of the image have been modified?</a:t>
            </a:r>
            <a:endParaRPr lang="en-US" sz="2400" dirty="0"/>
          </a:p>
          <a:p>
            <a:pPr marL="388620" indent="-342900"/>
            <a:endParaRPr lang="en-US" dirty="0" smtClean="0"/>
          </a:p>
        </p:txBody>
      </p:sp>
    </p:spTree>
    <p:extLst>
      <p:ext uri="{BB962C8B-B14F-4D97-AF65-F5344CB8AC3E}">
        <p14:creationId xmlns:p14="http://schemas.microsoft.com/office/powerpoint/2010/main" val="2068951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and Solution Requirements</a:t>
            </a:r>
            <a:endParaRPr lang="en-US" dirty="0"/>
          </a:p>
        </p:txBody>
      </p:sp>
      <p:sp>
        <p:nvSpPr>
          <p:cNvPr id="5" name="Content Placeholder 2"/>
          <p:cNvSpPr>
            <a:spLocks noGrp="1"/>
          </p:cNvSpPr>
          <p:nvPr>
            <p:ph sz="half" idx="1"/>
          </p:nvPr>
        </p:nvSpPr>
        <p:spPr>
          <a:xfrm>
            <a:off x="1295400" y="1981199"/>
            <a:ext cx="9601200" cy="3810001"/>
          </a:xfrm>
        </p:spPr>
        <p:txBody>
          <a:bodyPr/>
          <a:lstStyle/>
          <a:p>
            <a:r>
              <a:rPr lang="en-US" sz="2400" dirty="0" smtClean="0"/>
              <a:t>Copy-move forgeries introduce correlation between copied region and pasted region</a:t>
            </a:r>
          </a:p>
          <a:p>
            <a:r>
              <a:rPr lang="en-US" sz="2400" dirty="0" smtClean="0"/>
              <a:t>Capitalize on this correlation to detect image forgery</a:t>
            </a:r>
          </a:p>
          <a:p>
            <a:r>
              <a:rPr lang="en-US" sz="2400" dirty="0" smtClean="0"/>
              <a:t>Formulate the following requirements for any detection algorithm</a:t>
            </a:r>
          </a:p>
          <a:p>
            <a:pPr marL="685800" lvl="1" indent="-457200">
              <a:buFont typeface="+mj-lt"/>
              <a:buAutoNum type="arabicPeriod"/>
            </a:pPr>
            <a:r>
              <a:rPr lang="en-US" sz="2000" dirty="0" smtClean="0"/>
              <a:t>Allow for approximate matches of small segments</a:t>
            </a:r>
          </a:p>
          <a:p>
            <a:pPr marL="685800" lvl="1" indent="-457200">
              <a:buFont typeface="+mj-lt"/>
              <a:buAutoNum type="arabicPeriod"/>
            </a:pPr>
            <a:r>
              <a:rPr lang="en-US" sz="2000" dirty="0" smtClean="0"/>
              <a:t>Speed vs Effectiveness (minimizing false positives)</a:t>
            </a:r>
          </a:p>
          <a:p>
            <a:pPr marL="685800" lvl="1" indent="-457200">
              <a:buFont typeface="+mj-lt"/>
              <a:buAutoNum type="arabicPeriod"/>
            </a:pPr>
            <a:r>
              <a:rPr lang="en-US" sz="2000" dirty="0" smtClean="0"/>
              <a:t>Copied region should appear as a collection of small patches or pixels rather than a single block</a:t>
            </a:r>
          </a:p>
          <a:p>
            <a:endParaRPr lang="en-US" dirty="0" smtClean="0"/>
          </a:p>
        </p:txBody>
      </p:sp>
    </p:spTree>
    <p:extLst>
      <p:ext uri="{BB962C8B-B14F-4D97-AF65-F5344CB8AC3E}">
        <p14:creationId xmlns:p14="http://schemas.microsoft.com/office/powerpoint/2010/main" val="100782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Simple Algorithm</a:t>
            </a:r>
            <a:endParaRPr lang="en-US" dirty="0"/>
          </a:p>
        </p:txBody>
      </p:sp>
      <p:sp>
        <p:nvSpPr>
          <p:cNvPr id="5" name="Content Placeholder 2"/>
          <p:cNvSpPr>
            <a:spLocks noGrp="1"/>
          </p:cNvSpPr>
          <p:nvPr>
            <p:ph sz="half" idx="1"/>
          </p:nvPr>
        </p:nvSpPr>
        <p:spPr>
          <a:xfrm>
            <a:off x="1295400" y="1981199"/>
            <a:ext cx="9601200" cy="3810001"/>
          </a:xfrm>
        </p:spPr>
        <p:txBody>
          <a:bodyPr>
            <a:noAutofit/>
          </a:bodyPr>
          <a:lstStyle/>
          <a:p>
            <a:r>
              <a:rPr lang="en-US" sz="2400" dirty="0" smtClean="0"/>
              <a:t>Brute force solution:</a:t>
            </a:r>
          </a:p>
          <a:p>
            <a:pPr lvl="1"/>
            <a:r>
              <a:rPr lang="en-US" sz="2000" dirty="0" smtClean="0"/>
              <a:t>For all n x n sliding windows of the image</a:t>
            </a:r>
          </a:p>
          <a:p>
            <a:pPr lvl="2"/>
            <a:r>
              <a:rPr lang="en-US" sz="1800" dirty="0" smtClean="0"/>
              <a:t>If match</a:t>
            </a:r>
          </a:p>
          <a:p>
            <a:pPr lvl="3"/>
            <a:r>
              <a:rPr lang="en-US" sz="1600" dirty="0" smtClean="0"/>
              <a:t>Mark those them as a possible copy/move pair</a:t>
            </a:r>
          </a:p>
          <a:p>
            <a:r>
              <a:rPr lang="en-US" sz="2400" dirty="0" smtClean="0"/>
              <a:t>Problems</a:t>
            </a:r>
          </a:p>
          <a:p>
            <a:pPr lvl="1"/>
            <a:r>
              <a:rPr lang="en-US" sz="2000" dirty="0" smtClean="0"/>
              <a:t>Many false positives</a:t>
            </a:r>
          </a:p>
          <a:p>
            <a:pPr lvl="1"/>
            <a:r>
              <a:rPr lang="en-US" sz="2000" dirty="0" smtClean="0"/>
              <a:t>Space and time complexity</a:t>
            </a:r>
          </a:p>
          <a:p>
            <a:pPr lvl="1"/>
            <a:r>
              <a:rPr lang="en-US" sz="2000" dirty="0" smtClean="0"/>
              <a:t>Is not invariant to noise, scaling, rotation, or other modifications in the copied region</a:t>
            </a:r>
          </a:p>
          <a:p>
            <a:pPr lvl="1"/>
            <a:r>
              <a:rPr lang="en-US" sz="2000" dirty="0" smtClean="0"/>
              <a:t>It does not satisfy assumption of regions being copied together</a:t>
            </a:r>
          </a:p>
          <a:p>
            <a:pPr marL="274320" lvl="1" indent="0">
              <a:buNone/>
            </a:pPr>
            <a:endParaRPr lang="en-US" dirty="0" smtClean="0"/>
          </a:p>
          <a:p>
            <a:endParaRPr lang="en-US" dirty="0" smtClean="0"/>
          </a:p>
        </p:txBody>
      </p:sp>
    </p:spTree>
    <p:extLst>
      <p:ext uri="{BB962C8B-B14F-4D97-AF65-F5344CB8AC3E}">
        <p14:creationId xmlns:p14="http://schemas.microsoft.com/office/powerpoint/2010/main" val="195082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7087C0F-7449-45C4-B248-63D02665BF1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diamond grid presentation (widescreen)</Template>
  <TotalTime>0</TotalTime>
  <Words>1262</Words>
  <Application>Microsoft Macintosh PowerPoint</Application>
  <PresentationFormat>Widescreen</PresentationFormat>
  <Paragraphs>159</Paragraphs>
  <Slides>26</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Cambria Math</vt:lpstr>
      <vt:lpstr>Diamond Grid 16x9</vt:lpstr>
      <vt:lpstr>Copy Move Forgery Detection</vt:lpstr>
      <vt:lpstr>Outline</vt:lpstr>
      <vt:lpstr>Is this photo real?</vt:lpstr>
      <vt:lpstr>Is this photo real? - No! </vt:lpstr>
      <vt:lpstr>Problem –  Image Manipulation</vt:lpstr>
      <vt:lpstr>Verifying the authenticity of photos</vt:lpstr>
      <vt:lpstr>Image Forgery</vt:lpstr>
      <vt:lpstr>Goal and Solution Requirements</vt:lpstr>
      <vt:lpstr>A Simple Algorithm</vt:lpstr>
      <vt:lpstr>Better Solution – Basic Idea</vt:lpstr>
      <vt:lpstr>Improvements to Algorithm</vt:lpstr>
      <vt:lpstr>Results - Input</vt:lpstr>
      <vt:lpstr>Results - Output</vt:lpstr>
      <vt:lpstr>Results - Original</vt:lpstr>
      <vt:lpstr>Results - Input</vt:lpstr>
      <vt:lpstr>Results - Output</vt:lpstr>
      <vt:lpstr>Results - Original</vt:lpstr>
      <vt:lpstr>Results - Input</vt:lpstr>
      <vt:lpstr>Results - Output</vt:lpstr>
      <vt:lpstr>Results - Output</vt:lpstr>
      <vt:lpstr>Results - Input</vt:lpstr>
      <vt:lpstr>Results - Output</vt:lpstr>
      <vt:lpstr>Results - Input</vt:lpstr>
      <vt:lpstr>Results - Output</vt:lpstr>
      <vt:lpstr>Summary</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2015-04-07T00:04:45Z</dcterms:created>
  <dcterms:modified xsi:type="dcterms:W3CDTF">2015-12-07T05:35:52Z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TC030310159991</vt:lpwstr>
  </property>
</Properties>
</file>

<file path=docProps/thumbnail.jpeg>
</file>